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1" r:id="rId3"/>
    <p:sldId id="259" r:id="rId4"/>
    <p:sldId id="257" r:id="rId5"/>
    <p:sldId id="260" r:id="rId6"/>
    <p:sldId id="273" r:id="rId7"/>
    <p:sldId id="262" r:id="rId8"/>
    <p:sldId id="263" r:id="rId9"/>
    <p:sldId id="266" r:id="rId10"/>
    <p:sldId id="275" r:id="rId11"/>
    <p:sldId id="274" r:id="rId12"/>
    <p:sldId id="270" r:id="rId13"/>
    <p:sldId id="276" r:id="rId14"/>
    <p:sldId id="277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12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CC03EF-0D5E-EF43-902F-DA0B14698A44}" type="datetimeFigureOut">
              <a:rPr lang="fr-FR" smtClean="0"/>
              <a:t>25/11/15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431D79-4328-E449-BEBD-23A5E9E084A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50787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13E35-B842-C24A-92A1-9EDA725209D3}" type="datetimeFigureOut">
              <a:rPr lang="fr-FR" smtClean="0"/>
              <a:t>25/11/15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C95CE-82E8-7043-A6D1-75F857B3406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06222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DB4A7-69F2-024F-A267-7B683A1BEFE3}" type="datetime1">
              <a:rPr lang="fr-FR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86C0F-E960-0F4F-949D-84DEC3EC3905}" type="datetime1">
              <a:rPr lang="fr-FR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75D8C-E4A5-8E46-9D07-BC212E836A1E}" type="datetime1">
              <a:rPr lang="fr-FR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F8499-9135-CB48-B0E1-442810FA073B}" type="datetime1">
              <a:rPr lang="fr-FR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CE77C-FBD8-B849-AE98-9168C6252A32}" type="datetime1">
              <a:rPr lang="fr-FR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61BD6-B752-8049-8213-D4799B0007AD}" type="datetime1">
              <a:rPr lang="fr-FR" smtClean="0"/>
              <a:t>25/11/15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88BE8-9FA6-C44E-9808-5276DC02B881}" type="datetime1">
              <a:rPr lang="fr-FR" smtClean="0"/>
              <a:t>25/11/15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6BCCE-85DE-3A4D-A029-8DE51DB87771}" type="datetime1">
              <a:rPr lang="fr-FR" smtClean="0"/>
              <a:t>25/11/15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3812-C1A4-B945-BB7A-6CCDD471133D}" type="datetime1">
              <a:rPr lang="fr-FR" smtClean="0"/>
              <a:t>25/11/15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F326-EF56-6E4E-BA12-01CE35B90784}" type="datetime1">
              <a:rPr lang="fr-FR" smtClean="0"/>
              <a:t>25/11/15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DA821-885C-5843-8607-B00362669D6C}" type="datetime1">
              <a:rPr lang="fr-FR" smtClean="0"/>
              <a:t>25/11/15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B95FD-998E-7947-88E8-555D6CFB0BBB}" type="datetime1">
              <a:rPr lang="fr-FR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PNG"/><Relationship Id="rId12" Type="http://schemas.openxmlformats.org/officeDocument/2006/relationships/image" Target="../media/image19.PNG"/><Relationship Id="rId13" Type="http://schemas.openxmlformats.org/officeDocument/2006/relationships/hyperlink" Target="http://sndiscovery.irap.omp.eu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irap.omp.eu" TargetMode="Externa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86802" y="4650911"/>
            <a:ext cx="3982549" cy="1025663"/>
          </a:xfrm>
        </p:spPr>
        <p:txBody>
          <a:bodyPr/>
          <a:lstStyle/>
          <a:p>
            <a:r>
              <a:rPr lang="en-GB" dirty="0" smtClean="0">
                <a:latin typeface="Times New Roman" charset="0"/>
                <a:ea typeface="MS PGothic" charset="0"/>
                <a:cs typeface="DejaVu Sans" charset="0"/>
              </a:rPr>
              <a:t>snDiscovery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69900" y="5840016"/>
            <a:ext cx="4191000" cy="625611"/>
          </a:xfrm>
        </p:spPr>
        <p:txBody>
          <a:bodyPr>
            <a:normAutofit fontScale="70000" lnSpcReduction="20000"/>
          </a:bodyPr>
          <a:lstStyle/>
          <a:p>
            <a:pPr lvl="1">
              <a:spcBef>
                <a:spcPts val="800"/>
              </a:spcBef>
              <a:tabLst>
                <a:tab pos="457200" algn="l"/>
                <a:tab pos="904875" algn="l"/>
                <a:tab pos="1354138" algn="l"/>
                <a:tab pos="1803400" algn="l"/>
                <a:tab pos="2252663" algn="l"/>
                <a:tab pos="2701925" algn="l"/>
                <a:tab pos="3151188" algn="l"/>
                <a:tab pos="3600450" algn="l"/>
                <a:tab pos="4049713" algn="l"/>
                <a:tab pos="4498975" algn="l"/>
                <a:tab pos="4948238" algn="l"/>
                <a:tab pos="5397500" algn="l"/>
                <a:tab pos="5846763" algn="l"/>
                <a:tab pos="6296025" algn="l"/>
                <a:tab pos="6745288" algn="l"/>
                <a:tab pos="7194550" algn="l"/>
                <a:tab pos="7643813" algn="l"/>
                <a:tab pos="8093075" algn="l"/>
                <a:tab pos="8542338" algn="l"/>
                <a:tab pos="8991600" algn="l"/>
                <a:tab pos="9440863" algn="l"/>
              </a:tabLst>
            </a:pPr>
            <a:r>
              <a:rPr lang="en-GB" sz="2400" dirty="0">
                <a:latin typeface="Arial" charset="0"/>
                <a:cs typeface="DejaVu Sans" charset="0"/>
              </a:rPr>
              <a:t>BTS </a:t>
            </a:r>
            <a:r>
              <a:rPr lang="en-GB" sz="2400" dirty="0" smtClean="0">
                <a:latin typeface="Arial" charset="0"/>
                <a:cs typeface="DejaVu Sans" charset="0"/>
              </a:rPr>
              <a:t>SNIR </a:t>
            </a:r>
            <a:r>
              <a:rPr lang="en-GB" sz="2400" dirty="0">
                <a:latin typeface="Arial" charset="0"/>
                <a:cs typeface="DejaVu Sans" charset="0"/>
              </a:rPr>
              <a:t>Session </a:t>
            </a:r>
            <a:r>
              <a:rPr lang="en-GB" sz="2400" dirty="0" smtClean="0">
                <a:latin typeface="Arial" charset="0"/>
                <a:cs typeface="DejaVu Sans" charset="0"/>
              </a:rPr>
              <a:t>2015</a:t>
            </a:r>
          </a:p>
          <a:p>
            <a:pPr lvl="1">
              <a:spcBef>
                <a:spcPts val="800"/>
              </a:spcBef>
              <a:tabLst>
                <a:tab pos="457200" algn="l"/>
                <a:tab pos="904875" algn="l"/>
                <a:tab pos="1354138" algn="l"/>
                <a:tab pos="1803400" algn="l"/>
                <a:tab pos="2252663" algn="l"/>
                <a:tab pos="2701925" algn="l"/>
                <a:tab pos="3151188" algn="l"/>
                <a:tab pos="3600450" algn="l"/>
                <a:tab pos="4049713" algn="l"/>
                <a:tab pos="4498975" algn="l"/>
                <a:tab pos="4948238" algn="l"/>
                <a:tab pos="5397500" algn="l"/>
                <a:tab pos="5846763" algn="l"/>
                <a:tab pos="6296025" algn="l"/>
                <a:tab pos="6745288" algn="l"/>
                <a:tab pos="7194550" algn="l"/>
                <a:tab pos="7643813" algn="l"/>
                <a:tab pos="8093075" algn="l"/>
                <a:tab pos="8542338" algn="l"/>
                <a:tab pos="8991600" algn="l"/>
                <a:tab pos="9440863" algn="l"/>
              </a:tabLst>
            </a:pPr>
            <a:r>
              <a:rPr lang="en-GB" sz="2400" dirty="0">
                <a:latin typeface="Arial" charset="0"/>
                <a:cs typeface="DejaVu Sans" charset="0"/>
              </a:rPr>
              <a:t>L</a:t>
            </a:r>
            <a:r>
              <a:rPr lang="en-GB" sz="2400" dirty="0" smtClean="0">
                <a:latin typeface="Arial" charset="0"/>
                <a:cs typeface="DejaVu Sans" charset="0"/>
              </a:rPr>
              <a:t>VH </a:t>
            </a:r>
            <a:r>
              <a:rPr lang="en-GB" sz="2400" dirty="0" err="1" smtClean="0">
                <a:latin typeface="Arial" charset="0"/>
                <a:cs typeface="DejaVu Sans" charset="0"/>
              </a:rPr>
              <a:t>Colomiers</a:t>
            </a:r>
            <a:endParaRPr lang="en-GB" sz="2400" dirty="0">
              <a:latin typeface="Arial" charset="0"/>
              <a:cs typeface="DejaVu Sans" charset="0"/>
            </a:endParaRPr>
          </a:p>
          <a:p>
            <a:endParaRPr lang="fr-FR" sz="2000" dirty="0"/>
          </a:p>
        </p:txBody>
      </p:sp>
      <p:pic>
        <p:nvPicPr>
          <p:cNvPr id="5" name="Image 4" descr="telescop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51" y="275268"/>
            <a:ext cx="4981323" cy="3915731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  <p:grpSp>
        <p:nvGrpSpPr>
          <p:cNvPr id="10" name="Grouper 9"/>
          <p:cNvGrpSpPr/>
          <p:nvPr/>
        </p:nvGrpSpPr>
        <p:grpSpPr>
          <a:xfrm>
            <a:off x="5981700" y="725417"/>
            <a:ext cx="2882900" cy="5856600"/>
            <a:chOff x="5981700" y="725417"/>
            <a:chExt cx="2882900" cy="5856600"/>
          </a:xfrm>
        </p:grpSpPr>
        <p:pic>
          <p:nvPicPr>
            <p:cNvPr id="8" name="Image 7" descr="iPhone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1700" y="725417"/>
              <a:ext cx="2882900" cy="5856600"/>
            </a:xfrm>
            <a:prstGeom prst="rect">
              <a:avLst/>
            </a:prstGeom>
          </p:spPr>
        </p:pic>
        <p:pic>
          <p:nvPicPr>
            <p:cNvPr id="6" name="Image 5" descr="IMG_6301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9172" y="1429792"/>
              <a:ext cx="2492400" cy="4430930"/>
            </a:xfrm>
            <a:prstGeom prst="rect">
              <a:avLst/>
            </a:prstGeom>
            <a:ln>
              <a:solidFill>
                <a:schemeClr val="bg1">
                  <a:alpha val="99000"/>
                </a:schemeClr>
              </a:solidFill>
            </a:ln>
            <a:effectLst>
              <a:outerShdw blurRad="482600" dist="127000" dir="2700000" algn="tl" rotWithShape="0">
                <a:schemeClr val="tx1">
                  <a:alpha val="43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3395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iPh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464" y="392853"/>
            <a:ext cx="2818859" cy="57265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1086" y="971795"/>
            <a:ext cx="5414378" cy="1157884"/>
          </a:xfrm>
        </p:spPr>
        <p:txBody>
          <a:bodyPr>
            <a:normAutofit/>
          </a:bodyPr>
          <a:lstStyle/>
          <a:p>
            <a:r>
              <a:rPr lang="fr-FR" dirty="0" smtClean="0"/>
              <a:t>Application en ligne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11</a:t>
            </a:fld>
            <a:endParaRPr lang="en-US"/>
          </a:p>
        </p:txBody>
      </p:sp>
      <p:pic>
        <p:nvPicPr>
          <p:cNvPr id="6" name="Image 5" descr="IMG_63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889" y="1107478"/>
            <a:ext cx="2463042" cy="4378742"/>
          </a:xfrm>
          <a:prstGeom prst="rect">
            <a:avLst/>
          </a:prstGeom>
          <a:ln>
            <a:solidFill>
              <a:schemeClr val="bg1">
                <a:alpha val="99000"/>
              </a:schemeClr>
            </a:solidFill>
          </a:ln>
        </p:spPr>
      </p:pic>
      <p:pic>
        <p:nvPicPr>
          <p:cNvPr id="7" name="Image 6" descr="IMG_630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889" y="1107478"/>
            <a:ext cx="2463042" cy="4378742"/>
          </a:xfrm>
          <a:prstGeom prst="rect">
            <a:avLst/>
          </a:prstGeom>
          <a:ln>
            <a:solidFill>
              <a:schemeClr val="bg1">
                <a:alpha val="99000"/>
              </a:schemeClr>
            </a:solidFill>
          </a:ln>
        </p:spPr>
      </p:pic>
      <p:pic>
        <p:nvPicPr>
          <p:cNvPr id="8" name="Image 7" descr="IMG_630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889" y="1107478"/>
            <a:ext cx="2463042" cy="4378742"/>
          </a:xfrm>
          <a:prstGeom prst="rect">
            <a:avLst/>
          </a:prstGeom>
          <a:ln>
            <a:solidFill>
              <a:schemeClr val="bg1">
                <a:alpha val="99000"/>
              </a:schemeClr>
            </a:solidFill>
          </a:ln>
        </p:spPr>
      </p:pic>
      <p:pic>
        <p:nvPicPr>
          <p:cNvPr id="17" name="Image 16" descr="IMG_6308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977" y="1085910"/>
            <a:ext cx="2458954" cy="437147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3" name="Image 12" descr="IMG_6312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889" y="1107480"/>
            <a:ext cx="2463042" cy="437874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5" name="Image 14" descr="IMG_6316.PNG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889" y="1078642"/>
            <a:ext cx="2463042" cy="437874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2" name="Image 11" descr="IMG_6309.PNG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889" y="1078642"/>
            <a:ext cx="2463042" cy="437874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0" name="Image 9" descr="IMG_6307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887" y="1078639"/>
            <a:ext cx="2463044" cy="437874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6" name="Image 15" descr="IMG_6313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977" y="1085910"/>
            <a:ext cx="2463042" cy="437874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Image 8" descr="IMG_6306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977" y="1107480"/>
            <a:ext cx="2463043" cy="4378742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8" name="ZoneTexte 17"/>
          <p:cNvSpPr txBox="1"/>
          <p:nvPr/>
        </p:nvSpPr>
        <p:spPr>
          <a:xfrm>
            <a:off x="828675" y="4142325"/>
            <a:ext cx="3634328" cy="40011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sz="2000" b="1" u="sng" dirty="0">
                <a:hlinkClick r:id="rId13"/>
              </a:rPr>
              <a:t>http://sndiscovery.irap.omp.eu/</a:t>
            </a:r>
            <a:r>
              <a:rPr lang="fr-F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482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 développer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12</a:t>
            </a:fld>
            <a:endParaRPr lang="en-US"/>
          </a:p>
        </p:txBody>
      </p:sp>
      <p:pic>
        <p:nvPicPr>
          <p:cNvPr id="7" name="Image 6" descr="UCas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56" y="1417638"/>
            <a:ext cx="75565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64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charset="0"/>
                <a:ea typeface="MS PGothic" charset="0"/>
                <a:cs typeface="DejaVu Sans" charset="0"/>
              </a:rPr>
              <a:t>Les Technologies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13142" y="1945127"/>
            <a:ext cx="6246637" cy="346690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800" dirty="0" smtClean="0">
                <a:latin typeface="Arial" charset="0"/>
                <a:ea typeface="MS PGothic" charset="0"/>
                <a:cs typeface="DejaVu Sans" charset="0"/>
              </a:rPr>
              <a:t>HTML5 + CSS3</a:t>
            </a:r>
            <a:endParaRPr lang="en-GB" sz="2800" dirty="0">
              <a:latin typeface="Arial" charset="0"/>
              <a:ea typeface="MS PGothic" charset="0"/>
              <a:cs typeface="DejaVu Sans" charset="0"/>
            </a:endParaRPr>
          </a:p>
          <a:p>
            <a:pPr>
              <a:lnSpc>
                <a:spcPct val="100000"/>
              </a:lnSpc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800" dirty="0" err="1" smtClean="0">
                <a:latin typeface="Arial" charset="0"/>
                <a:ea typeface="MS PGothic" charset="0"/>
                <a:cs typeface="DejaVu Sans" charset="0"/>
              </a:rPr>
              <a:t>JQuery</a:t>
            </a:r>
            <a:r>
              <a:rPr lang="en-GB" sz="2800" dirty="0" smtClean="0">
                <a:latin typeface="Arial" charset="0"/>
                <a:ea typeface="MS PGothic" charset="0"/>
                <a:cs typeface="DejaVu Sans" charset="0"/>
              </a:rPr>
              <a:t> Mobile</a:t>
            </a:r>
          </a:p>
          <a:p>
            <a:pPr>
              <a:lnSpc>
                <a:spcPct val="100000"/>
              </a:lnSpc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800" dirty="0" smtClean="0">
                <a:latin typeface="Arial" charset="0"/>
                <a:ea typeface="MS PGothic" charset="0"/>
                <a:cs typeface="DejaVu Sans" charset="0"/>
              </a:rPr>
              <a:t>JSP + Java + Tomcat Server</a:t>
            </a:r>
            <a:endParaRPr lang="en-GB" sz="2800" dirty="0">
              <a:latin typeface="Arial" charset="0"/>
              <a:ea typeface="MS PGothic" charset="0"/>
              <a:cs typeface="DejaVu Sans" charset="0"/>
            </a:endParaRPr>
          </a:p>
          <a:p>
            <a:pPr>
              <a:lnSpc>
                <a:spcPct val="100000"/>
              </a:lnSpc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800" dirty="0" smtClean="0">
                <a:latin typeface="Arial" charset="0"/>
                <a:ea typeface="MS PGothic" charset="0"/>
                <a:cs typeface="DejaVu Sans" charset="0"/>
              </a:rPr>
              <a:t>AJAX</a:t>
            </a:r>
          </a:p>
          <a:p>
            <a:pPr>
              <a:lnSpc>
                <a:spcPct val="100000"/>
              </a:lnSpc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800" dirty="0" smtClean="0">
                <a:latin typeface="Arial" charset="0"/>
                <a:ea typeface="MS PGothic" charset="0"/>
                <a:cs typeface="DejaVu Sans" charset="0"/>
              </a:rPr>
              <a:t>MySQL</a:t>
            </a:r>
          </a:p>
          <a:p>
            <a:pPr>
              <a:lnSpc>
                <a:spcPct val="100000"/>
              </a:lnSpc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2800" dirty="0" smtClean="0">
                <a:latin typeface="Arial" charset="0"/>
                <a:ea typeface="MS PGothic" charset="0"/>
                <a:cs typeface="DejaVu Sans" charset="0"/>
              </a:rPr>
              <a:t>Etc.</a:t>
            </a:r>
            <a:endParaRPr lang="en-GB" sz="2800" dirty="0">
              <a:latin typeface="Arial" charset="0"/>
              <a:ea typeface="MS PGothic" charset="0"/>
              <a:cs typeface="DejaVu Sans" charset="0"/>
            </a:endParaRPr>
          </a:p>
          <a:p>
            <a:endParaRPr lang="fr-FR" sz="24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2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développement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45411" y="2281991"/>
            <a:ext cx="6400800" cy="2851484"/>
          </a:xfrm>
        </p:spPr>
        <p:txBody>
          <a:bodyPr/>
          <a:lstStyle/>
          <a:p>
            <a:r>
              <a:rPr lang="fr-FR" dirty="0" smtClean="0"/>
              <a:t>4 étudiants</a:t>
            </a:r>
          </a:p>
          <a:p>
            <a:r>
              <a:rPr lang="fr-FR" dirty="0" smtClean="0"/>
              <a:t>Méthode SCRUM</a:t>
            </a:r>
          </a:p>
          <a:p>
            <a:r>
              <a:rPr lang="fr-FR" dirty="0" smtClean="0"/>
              <a:t>200 heures allouées au projet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73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274638"/>
            <a:ext cx="3456619" cy="825261"/>
          </a:xfrm>
        </p:spPr>
        <p:txBody>
          <a:bodyPr/>
          <a:lstStyle/>
          <a:p>
            <a:r>
              <a:rPr lang="fr-FR" dirty="0" smtClean="0"/>
              <a:t>Presse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15</a:t>
            </a:fld>
            <a:endParaRPr lang="en-US"/>
          </a:p>
        </p:txBody>
      </p:sp>
      <p:pic>
        <p:nvPicPr>
          <p:cNvPr id="6" name="Image 5" descr="Capture d’écran 2015-11-24 à 09.17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77013">
            <a:off x="450824" y="1375921"/>
            <a:ext cx="5626100" cy="974819"/>
          </a:xfrm>
          <a:prstGeom prst="rect">
            <a:avLst/>
          </a:prstGeom>
        </p:spPr>
      </p:pic>
      <p:pic>
        <p:nvPicPr>
          <p:cNvPr id="9" name="Image 8" descr="Capture d’écran 2015-11-24 à 09.16.5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531" y="2474409"/>
            <a:ext cx="2857500" cy="3352800"/>
          </a:xfrm>
          <a:prstGeom prst="rect">
            <a:avLst/>
          </a:prstGeom>
        </p:spPr>
      </p:pic>
      <p:pic>
        <p:nvPicPr>
          <p:cNvPr id="7" name="Image 6" descr="Capture d’écran 2015-11-24 à 09.17.2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0172">
            <a:off x="4771150" y="2280445"/>
            <a:ext cx="4111281" cy="10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53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5678" y="25851"/>
            <a:ext cx="6775185" cy="1143000"/>
          </a:xfrm>
        </p:spPr>
        <p:txBody>
          <a:bodyPr/>
          <a:lstStyle/>
          <a:p>
            <a:r>
              <a:rPr lang="en-GB" dirty="0">
                <a:latin typeface="Times New Roman" charset="0"/>
                <a:ea typeface="MS PGothic" charset="0"/>
                <a:cs typeface="DejaVu Sans" charset="0"/>
              </a:rPr>
              <a:t>Le Client : </a:t>
            </a:r>
            <a:r>
              <a:rPr lang="en-GB" dirty="0" smtClean="0">
                <a:latin typeface="Times New Roman" charset="0"/>
                <a:ea typeface="MS PGothic" charset="0"/>
                <a:cs typeface="DejaVu Sans" charset="0"/>
              </a:rPr>
              <a:t>IRAP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0592" y="1703179"/>
            <a:ext cx="7116560" cy="38232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fr-FR" sz="2400" dirty="0" smtClean="0">
                <a:latin typeface="Arial" charset="0"/>
                <a:ea typeface="MS PGothic" charset="0"/>
                <a:cs typeface="DejaVu Sans" charset="0"/>
              </a:rPr>
              <a:t>Institut de Recherche en Astrophysique et Planétologie (</a:t>
            </a:r>
            <a:r>
              <a:rPr lang="fr-FR" sz="2400" dirty="0" smtClean="0">
                <a:latin typeface="Arial" charset="0"/>
                <a:ea typeface="MS PGothic" charset="0"/>
                <a:cs typeface="DejaVu Sans" charset="0"/>
                <a:hlinkClick r:id="rId2"/>
              </a:rPr>
              <a:t>www.irap.omp.eu</a:t>
            </a:r>
            <a:r>
              <a:rPr lang="fr-FR" sz="2400" dirty="0" smtClean="0">
                <a:latin typeface="Arial" charset="0"/>
                <a:ea typeface="MS PGothic" charset="0"/>
                <a:cs typeface="DejaVu Sans" charset="0"/>
              </a:rPr>
              <a:t>)</a:t>
            </a:r>
          </a:p>
          <a:p>
            <a:pPr marL="0" lvl="1" indent="0"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fr-FR" sz="2400" dirty="0" smtClean="0">
              <a:latin typeface="Arial" charset="0"/>
              <a:cs typeface="DejaVu Sans" charset="0"/>
            </a:endParaRPr>
          </a:p>
          <a:p>
            <a:pPr marL="0" lvl="1" indent="0"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fr-FR" sz="2400" dirty="0" smtClean="0">
                <a:latin typeface="Arial" charset="0"/>
                <a:cs typeface="DejaVu Sans" charset="0"/>
              </a:rPr>
              <a:t>Demande : Alain </a:t>
            </a:r>
            <a:r>
              <a:rPr lang="fr-FR" sz="2400" dirty="0" err="1">
                <a:latin typeface="Arial" charset="0"/>
                <a:cs typeface="DejaVu Sans" charset="0"/>
              </a:rPr>
              <a:t>Klotz</a:t>
            </a:r>
            <a:r>
              <a:rPr lang="fr-FR" sz="2400" dirty="0">
                <a:latin typeface="Arial" charset="0"/>
                <a:cs typeface="DejaVu Sans" charset="0"/>
              </a:rPr>
              <a:t>  - </a:t>
            </a:r>
            <a:r>
              <a:rPr lang="fr-FR" sz="2400" dirty="0" smtClean="0">
                <a:latin typeface="Arial" charset="0"/>
                <a:cs typeface="DejaVu Sans" charset="0"/>
              </a:rPr>
              <a:t>Astrophysicien et responsable </a:t>
            </a:r>
            <a:r>
              <a:rPr lang="fr-FR" sz="2400" dirty="0">
                <a:latin typeface="Arial" charset="0"/>
                <a:cs typeface="DejaVu Sans" charset="0"/>
              </a:rPr>
              <a:t>du projet </a:t>
            </a:r>
            <a:r>
              <a:rPr lang="fr-FR" sz="2400" dirty="0" smtClean="0">
                <a:latin typeface="Arial" charset="0"/>
                <a:cs typeface="DejaVu Sans" charset="0"/>
              </a:rPr>
              <a:t>TAROT</a:t>
            </a:r>
          </a:p>
          <a:p>
            <a:pPr marL="0" lvl="1" indent="0"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fr-FR" sz="2400" dirty="0">
              <a:latin typeface="Arial" charset="0"/>
              <a:cs typeface="DejaVu Sans" charset="0"/>
            </a:endParaRPr>
          </a:p>
          <a:p>
            <a:pPr marL="0" indent="0">
              <a:lnSpc>
                <a:spcPct val="100000"/>
              </a:lnSpc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fr-FR" sz="2400" dirty="0">
                <a:latin typeface="Arial" charset="0"/>
                <a:ea typeface="MS PGothic" charset="0"/>
                <a:cs typeface="DejaVu Sans" charset="0"/>
              </a:rPr>
              <a:t>T</a:t>
            </a:r>
            <a:r>
              <a:rPr lang="fr-FR" sz="2400" dirty="0" smtClean="0">
                <a:latin typeface="Arial" charset="0"/>
                <a:ea typeface="MS PGothic" charset="0"/>
                <a:cs typeface="DejaVu Sans" charset="0"/>
              </a:rPr>
              <a:t>ravaille </a:t>
            </a:r>
            <a:r>
              <a:rPr lang="fr-FR" sz="2400" dirty="0">
                <a:latin typeface="Arial" charset="0"/>
                <a:ea typeface="MS PGothic" charset="0"/>
                <a:cs typeface="DejaVu Sans" charset="0"/>
              </a:rPr>
              <a:t>principalement sur les premiers sursauts gamma (mort d’une étoile</a:t>
            </a:r>
            <a:r>
              <a:rPr lang="fr-FR" sz="2400" dirty="0" smtClean="0">
                <a:latin typeface="Arial" charset="0"/>
                <a:ea typeface="MS PGothic" charset="0"/>
                <a:cs typeface="DejaVu Sans" charset="0"/>
              </a:rPr>
              <a:t>).</a:t>
            </a:r>
            <a:r>
              <a:rPr lang="en-GB" sz="2400" dirty="0" smtClean="0">
                <a:latin typeface="Arial" charset="0"/>
                <a:cs typeface="DejaVu Sans" charset="0"/>
              </a:rPr>
              <a:t> </a:t>
            </a:r>
            <a:endParaRPr lang="fr-FR" sz="2400" dirty="0">
              <a:latin typeface="Arial" charset="0"/>
              <a:cs typeface="DejaVu Sans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3</a:t>
            </a:fld>
            <a:endParaRPr lang="en-US"/>
          </a:p>
        </p:txBody>
      </p:sp>
      <p:pic>
        <p:nvPicPr>
          <p:cNvPr id="7" name="Image 6" descr="Capture d’écran 2015-11-24 à 09.49.4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592" y="143698"/>
            <a:ext cx="20320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49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Contexte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500051"/>
          </a:xfrm>
        </p:spPr>
        <p:txBody>
          <a:bodyPr>
            <a:noAutofit/>
          </a:bodyPr>
          <a:lstStyle/>
          <a:p>
            <a:r>
              <a:rPr lang="fr-FR" sz="2400" dirty="0" smtClean="0"/>
              <a:t>Réseau international de télescopes robotisés</a:t>
            </a:r>
          </a:p>
          <a:p>
            <a:r>
              <a:rPr lang="fr-FR" sz="2400" dirty="0" smtClean="0"/>
              <a:t>Plateforme </a:t>
            </a:r>
            <a:r>
              <a:rPr lang="fr-FR" sz="2400" dirty="0"/>
              <a:t>informatique de gestion à distance de télescopes </a:t>
            </a:r>
          </a:p>
          <a:p>
            <a:r>
              <a:rPr lang="fr-FR" sz="2400" dirty="0" smtClean="0"/>
              <a:t>Robotisation homogène par la plateforme TAROT</a:t>
            </a:r>
            <a:endParaRPr lang="fr-FR" sz="24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4</a:t>
            </a:fld>
            <a:endParaRPr 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906" y="2917689"/>
            <a:ext cx="6854525" cy="31926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30659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Times New Roman" charset="0"/>
                <a:ea typeface="MS PGothic" charset="0"/>
                <a:cs typeface="DejaVu Sans" charset="0"/>
              </a:rPr>
              <a:t>Télescope Robotisé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5</a:t>
            </a:fld>
            <a:endParaRPr lang="en-US"/>
          </a:p>
        </p:txBody>
      </p:sp>
      <p:pic>
        <p:nvPicPr>
          <p:cNvPr id="6" name="Image 3" descr="Capture d’écran 2010-10-24 à 19.09.5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326" y="1574390"/>
            <a:ext cx="6655007" cy="417517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60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Times New Roman" charset="0"/>
                <a:ea typeface="MS PGothic" charset="0"/>
                <a:cs typeface="DejaVu Sans" charset="0"/>
              </a:rPr>
              <a:t>Découverte de supernova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6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279400" y="1752689"/>
            <a:ext cx="45155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Une supernova est une étoile qui meurt.</a:t>
            </a:r>
          </a:p>
          <a:p>
            <a:r>
              <a:rPr lang="fr-FR" dirty="0" smtClean="0"/>
              <a:t>L’intensité de sa lumière s’accentue rapidement (explosion) </a:t>
            </a:r>
            <a:r>
              <a:rPr lang="fr-FR" dirty="0" smtClean="0"/>
              <a:t>puis </a:t>
            </a:r>
            <a:r>
              <a:rPr lang="fr-FR" dirty="0" smtClean="0"/>
              <a:t>s’atténue jusqu’à disparaître (trou noir</a:t>
            </a:r>
            <a:r>
              <a:rPr lang="fr-FR" dirty="0" smtClean="0"/>
              <a:t>). Ce </a:t>
            </a:r>
            <a:r>
              <a:rPr lang="fr-FR" dirty="0" smtClean="0"/>
              <a:t>phénomène peut durer plusieurs mois</a:t>
            </a:r>
            <a:r>
              <a:rPr lang="fr-FR" dirty="0" smtClean="0"/>
              <a:t>.</a:t>
            </a:r>
            <a:endParaRPr lang="fr-FR" dirty="0"/>
          </a:p>
          <a:p>
            <a:r>
              <a:rPr lang="fr-FR" dirty="0"/>
              <a:t> </a:t>
            </a:r>
            <a:r>
              <a:rPr lang="fr-FR" dirty="0"/>
              <a:t> </a:t>
            </a:r>
            <a:r>
              <a:rPr lang="fr-FR" dirty="0" smtClean="0"/>
              <a:t>   </a:t>
            </a:r>
            <a:r>
              <a:rPr lang="fr-FR" dirty="0" smtClean="0"/>
              <a:t>Si </a:t>
            </a:r>
            <a:r>
              <a:rPr lang="fr-FR" dirty="0"/>
              <a:t>l'on surveille </a:t>
            </a:r>
            <a:r>
              <a:rPr lang="fr-FR" dirty="0" smtClean="0"/>
              <a:t>1000 galaxies (parmi les plus proches) </a:t>
            </a:r>
            <a:r>
              <a:rPr lang="fr-FR" dirty="0"/>
              <a:t>sur une année, on aura environ </a:t>
            </a:r>
            <a:r>
              <a:rPr lang="fr-FR" dirty="0" smtClean="0"/>
              <a:t>10 découvertes </a:t>
            </a:r>
            <a:r>
              <a:rPr lang="fr-FR" dirty="0"/>
              <a:t>par an</a:t>
            </a:r>
            <a:r>
              <a:rPr lang="fr-FR" dirty="0" smtClean="0"/>
              <a:t>. </a:t>
            </a:r>
          </a:p>
          <a:p>
            <a:endParaRPr lang="fr-FR" dirty="0"/>
          </a:p>
        </p:txBody>
      </p:sp>
      <p:pic>
        <p:nvPicPr>
          <p:cNvPr id="8" name="Image 7" descr="Capture d’écran 2012-11-15 à 15.35.0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652" y="1721850"/>
            <a:ext cx="34417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9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fr-FR" dirty="0" smtClean="0"/>
              <a:t>Archive d’images de galaxies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7</a:t>
            </a:fld>
            <a:endParaRPr lang="en-US"/>
          </a:p>
        </p:txBody>
      </p:sp>
      <p:sp>
        <p:nvSpPr>
          <p:cNvPr id="6" name="ZoneTexte 5"/>
          <p:cNvSpPr txBox="1"/>
          <p:nvPr/>
        </p:nvSpPr>
        <p:spPr>
          <a:xfrm>
            <a:off x="457200" y="1011420"/>
            <a:ext cx="80167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Les </a:t>
            </a:r>
            <a:r>
              <a:rPr lang="fr-FR" dirty="0"/>
              <a:t>télescopes </a:t>
            </a:r>
            <a:r>
              <a:rPr lang="fr-FR" dirty="0" smtClean="0"/>
              <a:t>réalisent des images du ciel.</a:t>
            </a:r>
          </a:p>
          <a:p>
            <a:r>
              <a:rPr lang="fr-FR" dirty="0" smtClean="0"/>
              <a:t>Les </a:t>
            </a:r>
            <a:r>
              <a:rPr lang="fr-FR" dirty="0"/>
              <a:t>galaxies présentes sur </a:t>
            </a:r>
            <a:r>
              <a:rPr lang="fr-FR" dirty="0" smtClean="0"/>
              <a:t>les images </a:t>
            </a:r>
            <a:r>
              <a:rPr lang="fr-FR" dirty="0"/>
              <a:t>sont </a:t>
            </a:r>
            <a:r>
              <a:rPr lang="fr-FR" dirty="0" smtClean="0"/>
              <a:t>archivées.</a:t>
            </a:r>
            <a:endParaRPr lang="fr-FR" dirty="0"/>
          </a:p>
          <a:p>
            <a:r>
              <a:rPr lang="fr-FR" dirty="0" smtClean="0"/>
              <a:t>Un fichier </a:t>
            </a:r>
            <a:r>
              <a:rPr lang="fr-FR" dirty="0"/>
              <a:t>d'archive par nuit et </a:t>
            </a:r>
            <a:r>
              <a:rPr lang="fr-FR" dirty="0" smtClean="0"/>
              <a:t>par télescope.</a:t>
            </a:r>
            <a:endParaRPr lang="fr-FR" dirty="0"/>
          </a:p>
          <a:p>
            <a:r>
              <a:rPr lang="fr-FR" dirty="0" smtClean="0"/>
              <a:t>Un </a:t>
            </a:r>
            <a:r>
              <a:rPr lang="fr-FR" dirty="0"/>
              <a:t>fichier d'archive contient typiquement 200 à 300 </a:t>
            </a:r>
            <a:r>
              <a:rPr lang="fr-FR" dirty="0" smtClean="0"/>
              <a:t>images..</a:t>
            </a:r>
            <a:endParaRPr lang="fr-FR" dirty="0"/>
          </a:p>
        </p:txBody>
      </p:sp>
      <p:grpSp>
        <p:nvGrpSpPr>
          <p:cNvPr id="10" name="Grouper 9"/>
          <p:cNvGrpSpPr/>
          <p:nvPr/>
        </p:nvGrpSpPr>
        <p:grpSpPr>
          <a:xfrm>
            <a:off x="1346200" y="2476500"/>
            <a:ext cx="6553200" cy="3225800"/>
            <a:chOff x="1346200" y="2476500"/>
            <a:chExt cx="6553200" cy="3225800"/>
          </a:xfrm>
        </p:grpSpPr>
        <p:pic>
          <p:nvPicPr>
            <p:cNvPr id="8" name="Image 7" descr="iPhone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3009900" y="812800"/>
              <a:ext cx="3225800" cy="6553200"/>
            </a:xfrm>
            <a:prstGeom prst="rect">
              <a:avLst/>
            </a:prstGeom>
          </p:spPr>
        </p:pic>
        <p:pic>
          <p:nvPicPr>
            <p:cNvPr id="9" name="Image 8" descr="IMG_6310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5736" y="2708920"/>
              <a:ext cx="4902200" cy="27574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26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7438" y="274638"/>
            <a:ext cx="8409362" cy="1143000"/>
          </a:xfrm>
        </p:spPr>
        <p:txBody>
          <a:bodyPr>
            <a:normAutofit/>
          </a:bodyPr>
          <a:lstStyle/>
          <a:p>
            <a:r>
              <a:rPr lang="fr-FR" dirty="0" smtClean="0">
                <a:latin typeface="Arial" charset="0"/>
                <a:ea typeface="MS PGothic" charset="0"/>
                <a:cs typeface="DejaVu Sans" charset="0"/>
              </a:rPr>
              <a:t>Idée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23308" y="1659079"/>
            <a:ext cx="5691241" cy="3709476"/>
          </a:xfrm>
        </p:spPr>
        <p:txBody>
          <a:bodyPr>
            <a:normAutofit/>
          </a:bodyPr>
          <a:lstStyle/>
          <a:p>
            <a:r>
              <a:rPr lang="fr-FR" sz="2400" dirty="0"/>
              <a:t>A</a:t>
            </a:r>
            <a:r>
              <a:rPr lang="fr-FR" sz="2400" dirty="0" smtClean="0"/>
              <a:t>pplication web de science collaborative </a:t>
            </a:r>
            <a:r>
              <a:rPr lang="fr-FR" sz="2400" dirty="0"/>
              <a:t>orienté </a:t>
            </a:r>
            <a:r>
              <a:rPr lang="fr-FR" sz="2400" dirty="0" smtClean="0"/>
              <a:t>Smartphone </a:t>
            </a:r>
            <a:r>
              <a:rPr lang="fr-FR" sz="2400" dirty="0"/>
              <a:t>pour découvrir des </a:t>
            </a:r>
            <a:r>
              <a:rPr lang="fr-FR" sz="2400" dirty="0" smtClean="0"/>
              <a:t>supernova.</a:t>
            </a:r>
          </a:p>
          <a:p>
            <a:r>
              <a:rPr lang="fr-FR" sz="2400" dirty="0" smtClean="0"/>
              <a:t>Jeu éducatif </a:t>
            </a:r>
            <a:r>
              <a:rPr lang="fr-FR" sz="2400" dirty="0"/>
              <a:t>utile pour la science</a:t>
            </a:r>
            <a:r>
              <a:rPr lang="fr-FR" sz="2400" dirty="0" smtClean="0"/>
              <a:t>.</a:t>
            </a:r>
          </a:p>
          <a:p>
            <a:r>
              <a:rPr lang="fr-FR" sz="2400" dirty="0" smtClean="0"/>
              <a:t>L'application </a:t>
            </a:r>
            <a:r>
              <a:rPr lang="fr-FR" sz="2400" dirty="0"/>
              <a:t>doit être intuitive, ludique, motivante et gratuite</a:t>
            </a:r>
            <a:r>
              <a:rPr lang="fr-FR" sz="2400" dirty="0" smtClean="0"/>
              <a:t>.</a:t>
            </a:r>
            <a:endParaRPr lang="fr-FR" sz="2400" dirty="0">
              <a:latin typeface="Arial" charset="0"/>
              <a:ea typeface="MS PGothic" charset="0"/>
              <a:cs typeface="DejaVu Sans" charset="0"/>
            </a:endParaRPr>
          </a:p>
          <a:p>
            <a:r>
              <a:rPr lang="fr-FR" sz="2400" dirty="0" smtClean="0">
                <a:latin typeface="+mj-lt"/>
                <a:ea typeface="MS PGothic" charset="0"/>
                <a:cs typeface="DejaVu Sans" charset="0"/>
              </a:rPr>
              <a:t>On peut chercher de 9 à 77 ans des supernova dans le bus </a:t>
            </a:r>
            <a:r>
              <a:rPr lang="fr-FR" sz="2400" dirty="0" smtClean="0">
                <a:latin typeface="+mj-lt"/>
                <a:ea typeface="MS PGothic" charset="0"/>
                <a:cs typeface="DejaVu Sans" charset="0"/>
                <a:sym typeface="Wingdings"/>
              </a:rPr>
              <a:t> !</a:t>
            </a:r>
            <a:endParaRPr lang="fr-FR" sz="2400" dirty="0" smtClean="0">
              <a:latin typeface="+mj-lt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8</a:t>
            </a:fld>
            <a:endParaRPr lang="en-US"/>
          </a:p>
        </p:txBody>
      </p:sp>
      <p:pic>
        <p:nvPicPr>
          <p:cNvPr id="9" name="Image 8" descr="iPho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846" y="392821"/>
            <a:ext cx="2787288" cy="5662366"/>
          </a:xfrm>
          <a:prstGeom prst="rect">
            <a:avLst/>
          </a:prstGeom>
        </p:spPr>
      </p:pic>
      <p:pic>
        <p:nvPicPr>
          <p:cNvPr id="11" name="Image 10" descr="IMG_63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023" y="982053"/>
            <a:ext cx="2467408" cy="438650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0457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562600" cy="1143000"/>
          </a:xfrm>
        </p:spPr>
        <p:txBody>
          <a:bodyPr/>
          <a:lstStyle/>
          <a:p>
            <a:r>
              <a:rPr lang="en-GB" dirty="0" err="1" smtClean="0">
                <a:latin typeface="Times New Roman" charset="0"/>
                <a:ea typeface="MS PGothic" charset="0"/>
                <a:cs typeface="DejaVu Sans" charset="0"/>
              </a:rPr>
              <a:t>Ludique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9</a:t>
            </a:fld>
            <a:endParaRPr lang="en-US"/>
          </a:p>
        </p:txBody>
      </p:sp>
      <p:sp>
        <p:nvSpPr>
          <p:cNvPr id="6" name="ZoneTexte 5"/>
          <p:cNvSpPr txBox="1"/>
          <p:nvPr/>
        </p:nvSpPr>
        <p:spPr>
          <a:xfrm>
            <a:off x="82265" y="2042493"/>
            <a:ext cx="612558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2000" dirty="0" smtClean="0"/>
              <a:t>Consultable par tous</a:t>
            </a:r>
          </a:p>
          <a:p>
            <a:pPr marL="285750" indent="-285750">
              <a:buFont typeface="Arial"/>
              <a:buChar char="•"/>
            </a:pPr>
            <a:r>
              <a:rPr lang="fr-FR" sz="2000" dirty="0" smtClean="0"/>
              <a:t>Découverte temps réel (images de la nuit précédente)</a:t>
            </a:r>
          </a:p>
          <a:p>
            <a:pPr marL="285750" indent="-285750">
              <a:buFont typeface="Arial"/>
              <a:buChar char="•"/>
            </a:pPr>
            <a:r>
              <a:rPr lang="fr-FR" sz="2000" dirty="0" smtClean="0"/>
              <a:t>Tutoriel et QCM permettent de s’inscrire au niveau 1 </a:t>
            </a:r>
            <a:endParaRPr lang="fr-FR" sz="2000" dirty="0"/>
          </a:p>
          <a:p>
            <a:pPr marL="285750" indent="-285750">
              <a:buFont typeface="Arial"/>
              <a:buChar char="•"/>
            </a:pPr>
            <a:r>
              <a:rPr lang="fr-FR" sz="2000" dirty="0" smtClean="0"/>
              <a:t>Niveau de 1 à 5</a:t>
            </a:r>
            <a:endParaRPr lang="fr-FR" sz="2000" dirty="0" smtClean="0"/>
          </a:p>
          <a:p>
            <a:pPr marL="285750" indent="-285750">
              <a:buFont typeface="Arial"/>
              <a:buChar char="•"/>
            </a:pPr>
            <a:r>
              <a:rPr lang="fr-FR" sz="2000" dirty="0" smtClean="0"/>
              <a:t>Il faut être inscrit pour faire des signalements</a:t>
            </a:r>
            <a:endParaRPr lang="fr-FR" sz="2000" dirty="0"/>
          </a:p>
          <a:p>
            <a:pPr marL="285750" indent="-285750">
              <a:buFont typeface="Arial"/>
              <a:buChar char="•"/>
            </a:pPr>
            <a:r>
              <a:rPr lang="fr-FR" sz="2000" dirty="0"/>
              <a:t>D</a:t>
            </a:r>
            <a:r>
              <a:rPr lang="fr-FR" sz="2000" dirty="0" smtClean="0"/>
              <a:t>écouvertes validées </a:t>
            </a:r>
            <a:r>
              <a:rPr lang="fr-FR" sz="2000" dirty="0" smtClean="0"/>
              <a:t>par des experts</a:t>
            </a:r>
          </a:p>
          <a:p>
            <a:pPr marL="285750" indent="-285750">
              <a:buFont typeface="Arial"/>
              <a:buChar char="•"/>
            </a:pPr>
            <a:r>
              <a:rPr lang="fr-FR" sz="2000" dirty="0" smtClean="0"/>
              <a:t>La découverte inscrit </a:t>
            </a:r>
            <a:r>
              <a:rPr lang="fr-FR" sz="2000" dirty="0" smtClean="0"/>
              <a:t>le nom du découvreur </a:t>
            </a:r>
            <a:r>
              <a:rPr lang="fr-FR" sz="2000" dirty="0" smtClean="0"/>
              <a:t>dans un </a:t>
            </a:r>
            <a:r>
              <a:rPr lang="fr-FR" sz="2000" dirty="0" smtClean="0"/>
              <a:t>registre </a:t>
            </a:r>
            <a:r>
              <a:rPr lang="fr-FR" sz="2000" dirty="0" smtClean="0"/>
              <a:t>mondial</a:t>
            </a:r>
          </a:p>
          <a:p>
            <a:pPr marL="285750" indent="-285750">
              <a:buFont typeface="Arial"/>
              <a:buChar char="•"/>
            </a:pPr>
            <a:r>
              <a:rPr lang="fr-FR" sz="2000" dirty="0"/>
              <a:t>C</a:t>
            </a:r>
            <a:r>
              <a:rPr lang="fr-FR" sz="2000" dirty="0" smtClean="0"/>
              <a:t>hangements </a:t>
            </a:r>
            <a:r>
              <a:rPr lang="fr-FR" sz="2000" dirty="0"/>
              <a:t>de niveaux </a:t>
            </a:r>
            <a:r>
              <a:rPr lang="fr-FR" sz="2000" dirty="0" smtClean="0"/>
              <a:t>fait </a:t>
            </a:r>
            <a:r>
              <a:rPr lang="fr-FR" sz="2000" dirty="0"/>
              <a:t>par des </a:t>
            </a:r>
            <a:r>
              <a:rPr lang="fr-FR" sz="2000" dirty="0" smtClean="0"/>
              <a:t>experts</a:t>
            </a:r>
            <a:endParaRPr lang="fr-FR" sz="2000" dirty="0" smtClean="0"/>
          </a:p>
          <a:p>
            <a:endParaRPr lang="fr-FR" sz="2000" dirty="0"/>
          </a:p>
        </p:txBody>
      </p:sp>
      <p:grpSp>
        <p:nvGrpSpPr>
          <p:cNvPr id="11" name="Grouper 10"/>
          <p:cNvGrpSpPr/>
          <p:nvPr/>
        </p:nvGrpSpPr>
        <p:grpSpPr>
          <a:xfrm>
            <a:off x="6207846" y="392821"/>
            <a:ext cx="2787288" cy="5662366"/>
            <a:chOff x="6207846" y="392821"/>
            <a:chExt cx="2787288" cy="5662366"/>
          </a:xfrm>
        </p:grpSpPr>
        <p:pic>
          <p:nvPicPr>
            <p:cNvPr id="7" name="Image 6" descr="iPhone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07846" y="392821"/>
              <a:ext cx="2787288" cy="5662366"/>
            </a:xfrm>
            <a:prstGeom prst="rect">
              <a:avLst/>
            </a:prstGeom>
          </p:spPr>
        </p:pic>
        <p:pic>
          <p:nvPicPr>
            <p:cNvPr id="9" name="Image 8" descr="IMG_6314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6726" y="1094194"/>
              <a:ext cx="2404228" cy="4274184"/>
            </a:xfrm>
            <a:prstGeom prst="rect">
              <a:avLst/>
            </a:prstGeom>
            <a:ln>
              <a:solidFill>
                <a:schemeClr val="bg1">
                  <a:alpha val="98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25352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39152"/>
            <a:ext cx="8229600" cy="1143000"/>
          </a:xfrm>
        </p:spPr>
        <p:txBody>
          <a:bodyPr/>
          <a:lstStyle/>
          <a:p>
            <a:r>
              <a:rPr kumimoji="1" lang="fr-FR" dirty="0" smtClean="0">
                <a:solidFill>
                  <a:schemeClr val="tx2"/>
                </a:solidFill>
                <a:latin typeface="Times New Roman" charset="0"/>
                <a:ea typeface="MS PGothic" charset="0"/>
                <a:cs typeface="DejaVu Sans" charset="0"/>
              </a:rPr>
              <a:t>Réalisé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Lycée Victor Hugo Colomiers - TS SNIR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10</a:t>
            </a:fld>
            <a:endParaRPr lang="en-US"/>
          </a:p>
        </p:txBody>
      </p:sp>
      <p:pic>
        <p:nvPicPr>
          <p:cNvPr id="3" name="Image 2" descr="UCas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19852"/>
            <a:ext cx="8394700" cy="395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48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Noir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Noir .thmx</Template>
  <TotalTime>894</TotalTime>
  <Words>418</Words>
  <Application>Microsoft Macintosh PowerPoint</Application>
  <PresentationFormat>Présentation à l'écran (4:3)</PresentationFormat>
  <Paragraphs>79</Paragraphs>
  <Slides>14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5" baseType="lpstr">
      <vt:lpstr> Noir </vt:lpstr>
      <vt:lpstr>snDiscovery</vt:lpstr>
      <vt:lpstr>Le Client : IRAP</vt:lpstr>
      <vt:lpstr>Contexte</vt:lpstr>
      <vt:lpstr>Télescope Robotisé</vt:lpstr>
      <vt:lpstr>Découverte de supernova</vt:lpstr>
      <vt:lpstr>Archive d’images de galaxies</vt:lpstr>
      <vt:lpstr>Idée</vt:lpstr>
      <vt:lpstr>Ludique</vt:lpstr>
      <vt:lpstr>Réalisé</vt:lpstr>
      <vt:lpstr>Application en ligne</vt:lpstr>
      <vt:lpstr>A développer</vt:lpstr>
      <vt:lpstr>Les Technologies</vt:lpstr>
      <vt:lpstr>Le développement</vt:lpstr>
      <vt:lpstr>Presse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Maintenance ROS</dc:title>
  <dc:creator>jp dms</dc:creator>
  <cp:lastModifiedBy>jp Dumas</cp:lastModifiedBy>
  <cp:revision>38</cp:revision>
  <dcterms:created xsi:type="dcterms:W3CDTF">2011-11-13T10:33:43Z</dcterms:created>
  <dcterms:modified xsi:type="dcterms:W3CDTF">2015-11-25T10:33:01Z</dcterms:modified>
</cp:coreProperties>
</file>